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B77EA-02F3-0548-9F8C-E4921910963B}" type="datetimeFigureOut">
              <a:rPr kumimoji="1" lang="zh-CN" altLang="en-US" smtClean="0"/>
              <a:t>2025/2/27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A2E7B-DCF1-1D4A-BB7C-121C9682E0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8723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A2E7B-DCF1-1D4A-BB7C-121C9682E05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6671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45F31-DB03-1C99-694C-25A3BFD5D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2D25DD-C6F2-E9B8-2367-324A4768B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C44145-5EF6-6D14-CF83-CFF71255E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3AEF-F174-6340-9D98-10A1EE287D88}" type="datetimeFigureOut">
              <a:rPr kumimoji="1" lang="zh-CN" altLang="en-US" smtClean="0"/>
              <a:t>2025/2/26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D507BC-A2A9-54E0-58BE-07138B9E5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8B2BE3-ABFC-8FDE-77E8-EA44F3997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343B-F02C-5F41-B811-B049ACCDD9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7541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0B823-2056-4038-47E5-A17B400B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C7F4BF-EF1E-10F0-AE93-9219F214D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6D4B87-C2A0-8239-6FAC-4EDB360FC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3AEF-F174-6340-9D98-10A1EE287D88}" type="datetimeFigureOut">
              <a:rPr kumimoji="1" lang="zh-CN" altLang="en-US" smtClean="0"/>
              <a:t>2025/2/26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6D6866-47FB-2A9B-C7A7-1F1631C2C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A69C2E-4F46-8B94-EE12-07A549ED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343B-F02C-5F41-B811-B049ACCDD9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9536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5199274-1F35-721D-2E8A-CC15FB8E8A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6F4D116-D3DC-3BAB-81C0-079513B52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5CC4AD-0A3F-BAB1-188F-07F9C3A94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3AEF-F174-6340-9D98-10A1EE287D88}" type="datetimeFigureOut">
              <a:rPr kumimoji="1" lang="zh-CN" altLang="en-US" smtClean="0"/>
              <a:t>2025/2/26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AD87FD-5513-B838-0565-4F28A5DD9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D940BB-2002-3A02-F981-53641DE73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343B-F02C-5F41-B811-B049ACCDD9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566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ECBE9F-D3FC-06B5-01D0-F3D3C15A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750142-3AB0-BA02-DB32-4EFD83901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749EBB-6AB0-93C4-671C-15947DC1B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3AEF-F174-6340-9D98-10A1EE287D88}" type="datetimeFigureOut">
              <a:rPr kumimoji="1" lang="zh-CN" altLang="en-US" smtClean="0"/>
              <a:t>2025/2/26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E4481E-4918-C039-8A85-F9093AB08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B8BD95-9B1D-985F-4C28-D5B52514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343B-F02C-5F41-B811-B049ACCDD9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7442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8883A9-7990-F253-910D-80AB5DB20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36F0D7-76E6-B928-5424-8E9D14EA8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5A4954-A1EC-BA5F-15D3-526429545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3AEF-F174-6340-9D98-10A1EE287D88}" type="datetimeFigureOut">
              <a:rPr kumimoji="1" lang="zh-CN" altLang="en-US" smtClean="0"/>
              <a:t>2025/2/26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DF4941-C510-FD3C-A054-F786A614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D0737B-BD33-15C6-3209-83DBE70E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343B-F02C-5F41-B811-B049ACCDD9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5074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AD6F2A-71DD-7E2D-CE4B-0BA864EAB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BA5F2C-34E8-B1E7-6C7C-20ECD2576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D136D9-39AA-DBC3-BF06-A7D6F68B6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787FB4-6F68-D93F-3CAE-F640140B2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3AEF-F174-6340-9D98-10A1EE287D88}" type="datetimeFigureOut">
              <a:rPr kumimoji="1" lang="zh-CN" altLang="en-US" smtClean="0"/>
              <a:t>2025/2/26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ECCCD2-C214-A8AA-0C8B-87F27B5F8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7E52B7-9854-1FE4-F862-7BD1036B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343B-F02C-5F41-B811-B049ACCDD9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6089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94CE82-458C-BDB3-09BB-B357A0545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79D33E-BA04-E3F3-1588-0C823F43E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672584-3713-CA52-9C90-59B46CE55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BAE8597-F2A2-A933-A958-7D88044714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B9899E-EDF9-37C7-27E7-A1BEE2033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F1E13D2-A9AC-AA62-5D36-506F0E48A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3AEF-F174-6340-9D98-10A1EE287D88}" type="datetimeFigureOut">
              <a:rPr kumimoji="1" lang="zh-CN" altLang="en-US" smtClean="0"/>
              <a:t>2025/2/26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E75FAA3-D90B-2179-A001-4E85E1871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3FC244-5F9F-A0B0-43F0-08782F11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343B-F02C-5F41-B811-B049ACCDD9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2156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4F82D4-CFF0-53D5-ECB8-D877ED959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399A39-9181-B36A-132F-15637FF30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3AEF-F174-6340-9D98-10A1EE287D88}" type="datetimeFigureOut">
              <a:rPr kumimoji="1" lang="zh-CN" altLang="en-US" smtClean="0"/>
              <a:t>2025/2/26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F888DF8-FCD0-5571-A6A6-A39598C0C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7416B7-7E8B-70DD-2BB6-5476F10A4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343B-F02C-5F41-B811-B049ACCDD9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5426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08E304-7CBC-9913-B211-17D81A33D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3AEF-F174-6340-9D98-10A1EE287D88}" type="datetimeFigureOut">
              <a:rPr kumimoji="1" lang="zh-CN" altLang="en-US" smtClean="0"/>
              <a:t>2025/2/26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A85A3B2-1AAA-DBA5-C08D-5396CB02A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AE148F-6E26-8B99-A83C-E0CD9D575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343B-F02C-5F41-B811-B049ACCDD9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842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75AABE-BDE4-A5AD-C51F-C9B6A3EC8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AB42B-EBDE-C75C-84B6-B380CF4C0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B028C5-26F1-113D-CD60-FA6EDEAC3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8849FE-42C8-F355-8572-7D5D78C21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3AEF-F174-6340-9D98-10A1EE287D88}" type="datetimeFigureOut">
              <a:rPr kumimoji="1" lang="zh-CN" altLang="en-US" smtClean="0"/>
              <a:t>2025/2/26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26D1F0-9129-CE20-3014-C6E2CC6A8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C7226E-F8FA-AB63-4BA9-970E2739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343B-F02C-5F41-B811-B049ACCDD9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5667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901A60-7E91-FD22-20F8-322A9B8E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00FA31D-6CF2-F955-8F04-BFB04FA6DF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8F0E76-265C-5E0A-076E-B0946B325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E623E4-94CC-5BA5-527C-8E888A8DC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63AEF-F174-6340-9D98-10A1EE287D88}" type="datetimeFigureOut">
              <a:rPr kumimoji="1" lang="zh-CN" altLang="en-US" smtClean="0"/>
              <a:t>2025/2/26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A491B7-A9FC-C62E-6C68-9C786AB0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A90FA4-016B-218C-C0E5-2C2DC16E1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343B-F02C-5F41-B811-B049ACCDD9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2248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22B0965-09AA-49C0-9554-F7B0C27E5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1EB9E7-1932-2A2E-7B34-EC10C9BE2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0706CF-2C6C-75FA-F6EF-862C7E543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963AEF-F174-6340-9D98-10A1EE287D88}" type="datetimeFigureOut">
              <a:rPr kumimoji="1" lang="zh-CN" altLang="en-US" smtClean="0"/>
              <a:t>2025/2/26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CAEB25-BD84-BD08-F077-D73563D770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DF456D-8DFA-47D4-CC51-6A7D6F940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47343B-F02C-5F41-B811-B049ACCDD9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1952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8789A-81F2-C6CE-EF15-36D06DC954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扩散系数建模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874173-F184-BE96-E7AE-6E737A3DBF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1476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E30BA-E511-B798-520B-4DCB50E74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E70F34-DB42-6C51-8AA7-29AE18A46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模拟结果</a:t>
            </a:r>
            <a:r>
              <a:rPr kumimoji="1" lang="en-US" altLang="zh-CN" dirty="0"/>
              <a:t>——100ps</a:t>
            </a:r>
            <a:endParaRPr kumimoji="1" lang="zh-CN" altLang="en-US" dirty="0"/>
          </a:p>
        </p:txBody>
      </p:sp>
      <p:pic>
        <p:nvPicPr>
          <p:cNvPr id="8" name="内容占位符 7" descr="图表&#10;&#10;AI 生成的内容可能不正确。">
            <a:extLst>
              <a:ext uri="{FF2B5EF4-FFF2-40B4-BE49-F238E27FC236}">
                <a16:creationId xmlns:a16="http://schemas.microsoft.com/office/drawing/2014/main" id="{FD591D94-AA59-30BD-37FE-6D831CCF4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843" y="1552354"/>
            <a:ext cx="6006473" cy="3603884"/>
          </a:xfrm>
        </p:spPr>
      </p:pic>
      <p:pic>
        <p:nvPicPr>
          <p:cNvPr id="11" name="图片 10" descr="图表&#10;&#10;AI 生成的内容可能不正确。">
            <a:extLst>
              <a:ext uri="{FF2B5EF4-FFF2-40B4-BE49-F238E27FC236}">
                <a16:creationId xmlns:a16="http://schemas.microsoft.com/office/drawing/2014/main" id="{E0573F5D-6A0D-B644-3CC4-909289C4E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156" y="223285"/>
            <a:ext cx="5578549" cy="3347129"/>
          </a:xfrm>
          <a:prstGeom prst="rect">
            <a:avLst/>
          </a:prstGeom>
        </p:spPr>
      </p:pic>
      <p:pic>
        <p:nvPicPr>
          <p:cNvPr id="14" name="图片 13" descr="图表, 折线图&#10;&#10;AI 生成的内容可能不正确。">
            <a:extLst>
              <a:ext uri="{FF2B5EF4-FFF2-40B4-BE49-F238E27FC236}">
                <a16:creationId xmlns:a16="http://schemas.microsoft.com/office/drawing/2014/main" id="{94F4A297-5DA2-DEF6-84F3-CB731AE1D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723" y="3482673"/>
            <a:ext cx="5578549" cy="33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7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01F68D-B70B-E13F-FACE-82DFA4B56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目前存在的问题与难点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E896FE-A9CA-1726-3005-5E6E50235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元素选取问题：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）锡石研究的大部分元素都是类质同象替换（即晶格位），这一种类的扩散天生就比较慢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扩散时长问题：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更长时间的扩散可能会有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6796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24EBA-31D0-991F-32D1-E143D3A6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选取元素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54E74-1265-52E7-BABC-68C032493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5166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Ti</a:t>
            </a:r>
            <a:r>
              <a:rPr kumimoji="1" lang="zh-CN" altLang="en-US" dirty="0"/>
              <a:t>：在锡石中含量较高（几十到几百</a:t>
            </a:r>
            <a:r>
              <a:rPr kumimoji="1" lang="en-US" altLang="zh-CN" dirty="0"/>
              <a:t>ppm</a:t>
            </a:r>
            <a:r>
              <a:rPr kumimoji="1" lang="zh-CN" altLang="en-US" dirty="0"/>
              <a:t>），且与</a:t>
            </a:r>
            <a:r>
              <a:rPr kumimoji="1" lang="en-US" altLang="zh-CN" dirty="0"/>
              <a:t>Sn</a:t>
            </a:r>
            <a:r>
              <a:rPr kumimoji="1" lang="zh-CN" altLang="en-US" dirty="0"/>
              <a:t>同属于</a:t>
            </a:r>
            <a:r>
              <a:rPr kumimoji="1" lang="en-US" altLang="zh-CN" dirty="0"/>
              <a:t>+4</a:t>
            </a:r>
            <a:r>
              <a:rPr kumimoji="1" lang="zh-CN" altLang="en-US" dirty="0"/>
              <a:t>价</a:t>
            </a:r>
            <a:endParaRPr kumimoji="1" lang="en-US" altLang="zh-CN" dirty="0"/>
          </a:p>
          <a:p>
            <a:r>
              <a:rPr kumimoji="1" lang="en-US" altLang="zh-CN" dirty="0"/>
              <a:t>Pb</a:t>
            </a:r>
            <a:r>
              <a:rPr kumimoji="1" lang="zh-CN" altLang="en-US" dirty="0"/>
              <a:t>：验证经验公式的正确性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2FFD59C-D3A5-148D-09C7-8FBECA60D699}"/>
              </a:ext>
            </a:extLst>
          </p:cNvPr>
          <p:cNvSpPr txBox="1">
            <a:spLocks/>
          </p:cNvSpPr>
          <p:nvPr/>
        </p:nvSpPr>
        <p:spPr>
          <a:xfrm>
            <a:off x="838200" y="26616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赋存形式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D2957CF-E019-6F01-EB25-E3D08E94F5B4}"/>
              </a:ext>
            </a:extLst>
          </p:cNvPr>
          <p:cNvSpPr txBox="1">
            <a:spLocks/>
          </p:cNvSpPr>
          <p:nvPr/>
        </p:nvSpPr>
        <p:spPr>
          <a:xfrm>
            <a:off x="838200" y="3919465"/>
            <a:ext cx="10515600" cy="1045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取代位（类质同象）</a:t>
            </a:r>
            <a:endParaRPr kumimoji="1" lang="en-US" altLang="zh-CN" dirty="0"/>
          </a:p>
          <a:p>
            <a:r>
              <a:rPr kumimoji="1" lang="zh-CN" altLang="en-US" dirty="0"/>
              <a:t>间隙位</a:t>
            </a:r>
          </a:p>
        </p:txBody>
      </p:sp>
    </p:spTree>
    <p:extLst>
      <p:ext uri="{BB962C8B-B14F-4D97-AF65-F5344CB8AC3E}">
        <p14:creationId xmlns:p14="http://schemas.microsoft.com/office/powerpoint/2010/main" val="88351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2271B0-D6A3-949F-CB38-F8750AD75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Ti——</a:t>
            </a:r>
            <a:r>
              <a:rPr kumimoji="1" lang="zh-CN" altLang="en-US" dirty="0"/>
              <a:t>取代位（一个</a:t>
            </a:r>
            <a:r>
              <a:rPr kumimoji="1" lang="en-US" altLang="zh-CN" dirty="0"/>
              <a:t>Ti</a:t>
            </a:r>
            <a:r>
              <a:rPr kumimoji="1" lang="zh-CN" altLang="en-US" dirty="0"/>
              <a:t>替换一个</a:t>
            </a:r>
            <a:r>
              <a:rPr kumimoji="1" lang="en-US" altLang="zh-CN" dirty="0"/>
              <a:t>Sn</a:t>
            </a:r>
            <a:r>
              <a:rPr kumimoji="1" lang="zh-CN" altLang="en-US" dirty="0"/>
              <a:t>）</a:t>
            </a:r>
          </a:p>
        </p:txBody>
      </p:sp>
      <p:pic>
        <p:nvPicPr>
          <p:cNvPr id="5" name="内容占位符 4" descr="图片包含 图表&#10;&#10;AI 生成的内容可能不正确。">
            <a:extLst>
              <a:ext uri="{FF2B5EF4-FFF2-40B4-BE49-F238E27FC236}">
                <a16:creationId xmlns:a16="http://schemas.microsoft.com/office/drawing/2014/main" id="{93C6CEBF-537E-11DC-B294-FFF2D9A94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896" y="1357792"/>
            <a:ext cx="3880923" cy="4351338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A91ED1D-9A9A-707F-A05A-798B29537698}"/>
              </a:ext>
            </a:extLst>
          </p:cNvPr>
          <p:cNvSpPr txBox="1"/>
          <p:nvPr/>
        </p:nvSpPr>
        <p:spPr>
          <a:xfrm>
            <a:off x="6432698" y="2296633"/>
            <a:ext cx="46089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选取温度：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根据文献获得的成矿温度在</a:t>
            </a:r>
            <a:r>
              <a:rPr kumimoji="1" lang="en-US" altLang="zh-CN" dirty="0"/>
              <a:t>300</a:t>
            </a:r>
            <a:r>
              <a:rPr kumimoji="1" lang="zh-CN" altLang="en-US" dirty="0"/>
              <a:t>～</a:t>
            </a:r>
            <a:r>
              <a:rPr kumimoji="1" lang="en-US" altLang="zh-CN" dirty="0"/>
              <a:t>500</a:t>
            </a:r>
            <a:r>
              <a:rPr lang="zh-CN" altLang="en-US" dirty="0"/>
              <a:t>℃之间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因此选取</a:t>
            </a:r>
            <a:r>
              <a:rPr kumimoji="1" lang="en-US" altLang="zh-CN" dirty="0"/>
              <a:t>700K</a:t>
            </a:r>
            <a:r>
              <a:rPr kumimoji="1" lang="zh-CN" altLang="en-US" dirty="0"/>
              <a:t>、</a:t>
            </a:r>
            <a:r>
              <a:rPr kumimoji="1" lang="en-US" altLang="zh-CN" dirty="0"/>
              <a:t>800K</a:t>
            </a:r>
            <a:r>
              <a:rPr kumimoji="1" lang="zh-CN" altLang="en-US" dirty="0"/>
              <a:t>、</a:t>
            </a:r>
            <a:r>
              <a:rPr kumimoji="1" lang="en-US" altLang="zh-CN" dirty="0"/>
              <a:t>900K</a:t>
            </a:r>
            <a:r>
              <a:rPr kumimoji="1" lang="zh-CN" altLang="en-US" dirty="0"/>
              <a:t>作为模拟温度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B2C082-3B64-6B63-B003-5E097BF129F9}"/>
              </a:ext>
            </a:extLst>
          </p:cNvPr>
          <p:cNvSpPr txBox="1"/>
          <p:nvPr/>
        </p:nvSpPr>
        <p:spPr>
          <a:xfrm>
            <a:off x="6432698" y="4114801"/>
            <a:ext cx="29530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选取压力：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成矿压力在</a:t>
            </a:r>
            <a:r>
              <a:rPr lang="en-US" altLang="zh-CN" dirty="0"/>
              <a:t>10⁷-10⁸Pa</a:t>
            </a:r>
            <a:r>
              <a:rPr kumimoji="1" lang="zh-CN" altLang="en-US" dirty="0"/>
              <a:t>之间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因此选取的压力为</a:t>
            </a:r>
            <a:r>
              <a:rPr kumimoji="1" lang="en-US" altLang="zh-CN" dirty="0"/>
              <a:t>5</a:t>
            </a:r>
            <a:r>
              <a:rPr kumimoji="1" lang="zh-CN" altLang="en-US" dirty="0"/>
              <a:t>*</a:t>
            </a:r>
            <a:r>
              <a:rPr lang="en-US" altLang="zh-CN" dirty="0"/>
              <a:t> 10⁷ Pa</a:t>
            </a:r>
          </a:p>
        </p:txBody>
      </p:sp>
    </p:spTree>
    <p:extLst>
      <p:ext uri="{BB962C8B-B14F-4D97-AF65-F5344CB8AC3E}">
        <p14:creationId xmlns:p14="http://schemas.microsoft.com/office/powerpoint/2010/main" val="3095357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719BD-32CD-3D57-F290-BA1B09A49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模拟结果</a:t>
            </a:r>
            <a:r>
              <a:rPr kumimoji="1" lang="en-US" altLang="zh-CN" dirty="0"/>
              <a:t>——30ps</a:t>
            </a:r>
            <a:endParaRPr kumimoji="1" lang="zh-CN" altLang="en-US" dirty="0"/>
          </a:p>
        </p:txBody>
      </p:sp>
      <p:pic>
        <p:nvPicPr>
          <p:cNvPr id="5" name="内容占位符 4" descr="图表&#10;&#10;AI 生成的内容可能不正确。">
            <a:extLst>
              <a:ext uri="{FF2B5EF4-FFF2-40B4-BE49-F238E27FC236}">
                <a16:creationId xmlns:a16="http://schemas.microsoft.com/office/drawing/2014/main" id="{10EC8DFF-83A7-11DB-8527-4138A9820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91" y="1720188"/>
            <a:ext cx="5816009" cy="3489605"/>
          </a:xfrm>
        </p:spPr>
      </p:pic>
      <p:pic>
        <p:nvPicPr>
          <p:cNvPr id="9" name="图片 8" descr="图表&#10;&#10;AI 生成的内容可能不正确。">
            <a:extLst>
              <a:ext uri="{FF2B5EF4-FFF2-40B4-BE49-F238E27FC236}">
                <a16:creationId xmlns:a16="http://schemas.microsoft.com/office/drawing/2014/main" id="{572CEF36-5F1C-12F7-86D9-C8D218712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395" y="97618"/>
            <a:ext cx="5610444" cy="3366266"/>
          </a:xfrm>
          <a:prstGeom prst="rect">
            <a:avLst/>
          </a:prstGeom>
        </p:spPr>
      </p:pic>
      <p:pic>
        <p:nvPicPr>
          <p:cNvPr id="12" name="图片 11" descr="图表, 折线图&#10;&#10;AI 生成的内容可能不正确。">
            <a:extLst>
              <a:ext uri="{FF2B5EF4-FFF2-40B4-BE49-F238E27FC236}">
                <a16:creationId xmlns:a16="http://schemas.microsoft.com/office/drawing/2014/main" id="{09186BCE-EBA3-8FBC-5CC2-D61671EFB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66097"/>
            <a:ext cx="5610444" cy="336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6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7F415-7CE6-E1E4-33B3-48A850A0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模拟结果</a:t>
            </a:r>
            <a:r>
              <a:rPr kumimoji="1" lang="en-US" altLang="zh-CN" dirty="0"/>
              <a:t>——100ps</a:t>
            </a:r>
            <a:endParaRPr kumimoji="1" lang="zh-CN" altLang="en-US" dirty="0"/>
          </a:p>
        </p:txBody>
      </p:sp>
      <p:pic>
        <p:nvPicPr>
          <p:cNvPr id="5" name="内容占位符 4" descr="图表&#10;&#10;AI 生成的内容可能不正确。">
            <a:extLst>
              <a:ext uri="{FF2B5EF4-FFF2-40B4-BE49-F238E27FC236}">
                <a16:creationId xmlns:a16="http://schemas.microsoft.com/office/drawing/2014/main" id="{A79370AB-94E0-96EF-7F07-27FB77E45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87" y="1600476"/>
            <a:ext cx="6095078" cy="3657047"/>
          </a:xfrm>
        </p:spPr>
      </p:pic>
      <p:pic>
        <p:nvPicPr>
          <p:cNvPr id="7" name="图片 6" descr="图表&#10;&#10;AI 生成的内容可能不正确。">
            <a:extLst>
              <a:ext uri="{FF2B5EF4-FFF2-40B4-BE49-F238E27FC236}">
                <a16:creationId xmlns:a16="http://schemas.microsoft.com/office/drawing/2014/main" id="{E29D8B59-0649-B590-1866-ACA5C6013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098" y="0"/>
            <a:ext cx="5748670" cy="3449202"/>
          </a:xfrm>
          <a:prstGeom prst="rect">
            <a:avLst/>
          </a:prstGeom>
        </p:spPr>
      </p:pic>
      <p:pic>
        <p:nvPicPr>
          <p:cNvPr id="9" name="图片 8" descr="图表&#10;&#10;AI 生成的内容可能不正确。">
            <a:extLst>
              <a:ext uri="{FF2B5EF4-FFF2-40B4-BE49-F238E27FC236}">
                <a16:creationId xmlns:a16="http://schemas.microsoft.com/office/drawing/2014/main" id="{20C4A0C7-784E-54D8-1EC0-0A3CEFFED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49309"/>
            <a:ext cx="5748670" cy="344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09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0C8126-C881-63B1-75AD-94299E9E9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Ti——</a:t>
            </a:r>
            <a:r>
              <a:rPr kumimoji="1" lang="zh-CN" altLang="en-US" dirty="0"/>
              <a:t>间隙位</a:t>
            </a:r>
          </a:p>
        </p:txBody>
      </p:sp>
      <p:pic>
        <p:nvPicPr>
          <p:cNvPr id="5" name="内容占位符 4" descr="图片包含 图表&#10;&#10;AI 生成的内容可能不正确。">
            <a:extLst>
              <a:ext uri="{FF2B5EF4-FFF2-40B4-BE49-F238E27FC236}">
                <a16:creationId xmlns:a16="http://schemas.microsoft.com/office/drawing/2014/main" id="{975B7A2A-4973-A2F8-B9D7-4B37B6B56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969" y="1594995"/>
            <a:ext cx="4182612" cy="43513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A224D2-6C25-CE96-E48C-99067FFD01C9}"/>
              </a:ext>
            </a:extLst>
          </p:cNvPr>
          <p:cNvSpPr txBox="1"/>
          <p:nvPr/>
        </p:nvSpPr>
        <p:spPr>
          <a:xfrm>
            <a:off x="6432698" y="2296633"/>
            <a:ext cx="46089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选取温度：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根据文献获得的成矿温度在</a:t>
            </a:r>
            <a:r>
              <a:rPr kumimoji="1" lang="en-US" altLang="zh-CN" dirty="0"/>
              <a:t>300</a:t>
            </a:r>
            <a:r>
              <a:rPr kumimoji="1" lang="zh-CN" altLang="en-US" dirty="0"/>
              <a:t>～</a:t>
            </a:r>
            <a:r>
              <a:rPr kumimoji="1" lang="en-US" altLang="zh-CN" dirty="0"/>
              <a:t>500</a:t>
            </a:r>
            <a:r>
              <a:rPr lang="zh-CN" altLang="en-US" dirty="0"/>
              <a:t>℃之间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因此选取</a:t>
            </a:r>
            <a:r>
              <a:rPr kumimoji="1" lang="en-US" altLang="zh-CN" dirty="0"/>
              <a:t>700K</a:t>
            </a:r>
            <a:r>
              <a:rPr kumimoji="1" lang="zh-CN" altLang="en-US" dirty="0"/>
              <a:t>、</a:t>
            </a:r>
            <a:r>
              <a:rPr kumimoji="1" lang="en-US" altLang="zh-CN" dirty="0"/>
              <a:t>800K</a:t>
            </a:r>
            <a:r>
              <a:rPr kumimoji="1" lang="zh-CN" altLang="en-US" dirty="0"/>
              <a:t>、</a:t>
            </a:r>
            <a:r>
              <a:rPr kumimoji="1" lang="en-US" altLang="zh-CN" dirty="0"/>
              <a:t>900K</a:t>
            </a:r>
            <a:r>
              <a:rPr kumimoji="1" lang="zh-CN" altLang="en-US" dirty="0"/>
              <a:t>作为模拟温度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4E3FA8-1BDB-D943-628E-494BFAE080C6}"/>
              </a:ext>
            </a:extLst>
          </p:cNvPr>
          <p:cNvSpPr txBox="1"/>
          <p:nvPr/>
        </p:nvSpPr>
        <p:spPr>
          <a:xfrm>
            <a:off x="6432698" y="4114801"/>
            <a:ext cx="29530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选取压力：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成矿压力在</a:t>
            </a:r>
            <a:r>
              <a:rPr lang="en-US" altLang="zh-CN" dirty="0"/>
              <a:t>10⁷-10⁸Pa</a:t>
            </a:r>
            <a:r>
              <a:rPr kumimoji="1" lang="zh-CN" altLang="en-US" dirty="0"/>
              <a:t>之间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因此选取的压力为</a:t>
            </a:r>
            <a:r>
              <a:rPr kumimoji="1" lang="en-US" altLang="zh-CN" dirty="0"/>
              <a:t>5</a:t>
            </a:r>
            <a:r>
              <a:rPr kumimoji="1" lang="zh-CN" altLang="en-US" dirty="0"/>
              <a:t>*</a:t>
            </a:r>
            <a:r>
              <a:rPr lang="en-US" altLang="zh-CN" dirty="0"/>
              <a:t> 10⁷ Pa</a:t>
            </a:r>
          </a:p>
        </p:txBody>
      </p:sp>
    </p:spTree>
    <p:extLst>
      <p:ext uri="{BB962C8B-B14F-4D97-AF65-F5344CB8AC3E}">
        <p14:creationId xmlns:p14="http://schemas.microsoft.com/office/powerpoint/2010/main" val="572372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2F679-3864-D203-FB08-64704DF7F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67440-8989-005B-5A31-A5B99FC4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模拟结果</a:t>
            </a:r>
            <a:r>
              <a:rPr kumimoji="1" lang="en-US" altLang="zh-CN" dirty="0"/>
              <a:t>——30ps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BBFEAE0-AA4A-8754-F338-1EB911F9A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461" y="1690688"/>
            <a:ext cx="5714539" cy="3428723"/>
          </a:xfrm>
        </p:spPr>
      </p:pic>
      <p:pic>
        <p:nvPicPr>
          <p:cNvPr id="10" name="图片 9" descr="图表, 折线图&#10;&#10;AI 生成的内容可能不正确。">
            <a:extLst>
              <a:ext uri="{FF2B5EF4-FFF2-40B4-BE49-F238E27FC236}">
                <a16:creationId xmlns:a16="http://schemas.microsoft.com/office/drawing/2014/main" id="{F892F779-EDEF-2B29-9DD7-B24F492F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786" y="71556"/>
            <a:ext cx="5854995" cy="3512997"/>
          </a:xfrm>
          <a:prstGeom prst="rect">
            <a:avLst/>
          </a:prstGeom>
        </p:spPr>
      </p:pic>
      <p:pic>
        <p:nvPicPr>
          <p:cNvPr id="13" name="图片 12" descr="图表, 折线图&#10;&#10;AI 生成的内容可能不正确。">
            <a:extLst>
              <a:ext uri="{FF2B5EF4-FFF2-40B4-BE49-F238E27FC236}">
                <a16:creationId xmlns:a16="http://schemas.microsoft.com/office/drawing/2014/main" id="{6AF3652F-8769-B452-47D7-A20EF7263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786" y="3357721"/>
            <a:ext cx="5714539" cy="342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82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04793-06FB-6DB1-B82F-30720CED0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BF5DC-6DC9-2BB3-C82D-242AD1F5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Pb——</a:t>
            </a:r>
            <a:r>
              <a:rPr kumimoji="1" lang="zh-CN" altLang="en-US" dirty="0"/>
              <a:t>取代位</a:t>
            </a:r>
            <a:br>
              <a:rPr kumimoji="1" lang="en-US" altLang="zh-CN" dirty="0"/>
            </a:br>
            <a:r>
              <a:rPr kumimoji="1" lang="zh-CN" altLang="en-US" dirty="0"/>
              <a:t>（一个</a:t>
            </a:r>
            <a:r>
              <a:rPr kumimoji="1" lang="en-US" altLang="zh-CN" dirty="0"/>
              <a:t>Pb</a:t>
            </a:r>
            <a:r>
              <a:rPr kumimoji="1" lang="zh-CN" altLang="en-US" dirty="0"/>
              <a:t>替换一个</a:t>
            </a:r>
            <a:r>
              <a:rPr kumimoji="1" lang="en-US" altLang="zh-CN" dirty="0"/>
              <a:t>Sn</a:t>
            </a:r>
            <a:r>
              <a:rPr kumimoji="1" lang="zh-CN" altLang="en-US" dirty="0"/>
              <a:t>并去掉一个</a:t>
            </a:r>
            <a:r>
              <a:rPr kumimoji="1" lang="en-US" altLang="zh-CN" dirty="0"/>
              <a:t>O</a:t>
            </a:r>
            <a:r>
              <a:rPr kumimoji="1" lang="zh-CN" altLang="en-US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39EB1B-8AC5-E390-D6FB-8A931AEAE6B5}"/>
              </a:ext>
            </a:extLst>
          </p:cNvPr>
          <p:cNvSpPr txBox="1"/>
          <p:nvPr/>
        </p:nvSpPr>
        <p:spPr>
          <a:xfrm>
            <a:off x="6432698" y="2296633"/>
            <a:ext cx="47259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选取温度：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主要是验证作用，根据文献中的温度来模拟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因此选取</a:t>
            </a:r>
            <a:r>
              <a:rPr kumimoji="1" lang="en-US" altLang="zh-CN" dirty="0"/>
              <a:t>800K</a:t>
            </a:r>
            <a:r>
              <a:rPr kumimoji="1" lang="zh-CN" altLang="en-US" dirty="0"/>
              <a:t>、</a:t>
            </a:r>
            <a:r>
              <a:rPr kumimoji="1" lang="en-US" altLang="zh-CN" dirty="0"/>
              <a:t>900K</a:t>
            </a:r>
            <a:r>
              <a:rPr kumimoji="1" lang="zh-CN" altLang="en-US" dirty="0"/>
              <a:t>、</a:t>
            </a:r>
            <a:r>
              <a:rPr kumimoji="1" lang="en-US" altLang="zh-CN" dirty="0"/>
              <a:t>1000K</a:t>
            </a:r>
            <a:r>
              <a:rPr kumimoji="1" lang="zh-CN" altLang="en-US" dirty="0"/>
              <a:t>作为模拟温度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AA1619B-AC5C-8CD2-243F-EF8DBCC637CA}"/>
              </a:ext>
            </a:extLst>
          </p:cNvPr>
          <p:cNvSpPr txBox="1"/>
          <p:nvPr/>
        </p:nvSpPr>
        <p:spPr>
          <a:xfrm>
            <a:off x="6432698" y="4114801"/>
            <a:ext cx="29530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选取压力：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成矿压力在</a:t>
            </a:r>
            <a:r>
              <a:rPr lang="en-US" altLang="zh-CN" dirty="0"/>
              <a:t>10⁷-10⁸Pa</a:t>
            </a:r>
            <a:r>
              <a:rPr kumimoji="1" lang="zh-CN" altLang="en-US" dirty="0"/>
              <a:t>之间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因此选取的压力为</a:t>
            </a:r>
            <a:r>
              <a:rPr kumimoji="1" lang="en-US" altLang="zh-CN" dirty="0"/>
              <a:t>5</a:t>
            </a:r>
            <a:r>
              <a:rPr kumimoji="1" lang="zh-CN" altLang="en-US" dirty="0"/>
              <a:t>*</a:t>
            </a:r>
            <a:r>
              <a:rPr lang="en-US" altLang="zh-CN" dirty="0"/>
              <a:t> 10⁷ Pa</a:t>
            </a:r>
          </a:p>
        </p:txBody>
      </p:sp>
      <p:pic>
        <p:nvPicPr>
          <p:cNvPr id="9" name="内容占位符 8" descr="图片包含 游戏机&#10;&#10;AI 生成的内容可能不正确。">
            <a:extLst>
              <a:ext uri="{FF2B5EF4-FFF2-40B4-BE49-F238E27FC236}">
                <a16:creationId xmlns:a16="http://schemas.microsoft.com/office/drawing/2014/main" id="{04949854-3C2E-8C30-B2B2-5B1037276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8292"/>
            <a:ext cx="4843067" cy="4351338"/>
          </a:xfrm>
        </p:spPr>
      </p:pic>
    </p:spTree>
    <p:extLst>
      <p:ext uri="{BB962C8B-B14F-4D97-AF65-F5344CB8AC3E}">
        <p14:creationId xmlns:p14="http://schemas.microsoft.com/office/powerpoint/2010/main" val="1221856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0F6C6-39A1-DEE9-2F43-4E044090E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0A004F-1CCF-E8D9-5D56-042F1F86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模拟结果</a:t>
            </a:r>
            <a:r>
              <a:rPr kumimoji="1" lang="en-US" altLang="zh-CN" dirty="0"/>
              <a:t>——30ps</a:t>
            </a:r>
            <a:endParaRPr kumimoji="1" lang="zh-CN" altLang="en-US" dirty="0"/>
          </a:p>
        </p:txBody>
      </p:sp>
      <p:pic>
        <p:nvPicPr>
          <p:cNvPr id="6" name="内容占位符 5" descr="图表, 折线图&#10;&#10;AI 生成的内容可能不正确。">
            <a:extLst>
              <a:ext uri="{FF2B5EF4-FFF2-40B4-BE49-F238E27FC236}">
                <a16:creationId xmlns:a16="http://schemas.microsoft.com/office/drawing/2014/main" id="{4585390D-304F-BFE7-BC3A-CD6CFE61B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327" y="1481377"/>
            <a:ext cx="5876673" cy="3526004"/>
          </a:xfrm>
        </p:spPr>
      </p:pic>
      <p:pic>
        <p:nvPicPr>
          <p:cNvPr id="9" name="图片 8" descr="图表&#10;&#10;AI 生成的内容可能不正确。">
            <a:extLst>
              <a:ext uri="{FF2B5EF4-FFF2-40B4-BE49-F238E27FC236}">
                <a16:creationId xmlns:a16="http://schemas.microsoft.com/office/drawing/2014/main" id="{2E723A66-98AC-0939-98C3-A991ED43C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106" y="0"/>
            <a:ext cx="5734493" cy="3440696"/>
          </a:xfrm>
          <a:prstGeom prst="rect">
            <a:avLst/>
          </a:prstGeom>
        </p:spPr>
      </p:pic>
      <p:pic>
        <p:nvPicPr>
          <p:cNvPr id="12" name="图片 11" descr="图表, 折线图&#10;&#10;AI 生成的内容可能不正确。">
            <a:extLst>
              <a:ext uri="{FF2B5EF4-FFF2-40B4-BE49-F238E27FC236}">
                <a16:creationId xmlns:a16="http://schemas.microsoft.com/office/drawing/2014/main" id="{DF5C0360-646C-D21F-D980-315444AD1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106" y="3424581"/>
            <a:ext cx="5581538" cy="334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70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</TotalTime>
  <Words>310</Words>
  <Application>Microsoft Macintosh PowerPoint</Application>
  <PresentationFormat>宽屏</PresentationFormat>
  <Paragraphs>53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扩散系数建模</vt:lpstr>
      <vt:lpstr>选取元素</vt:lpstr>
      <vt:lpstr>Ti——取代位（一个Ti替换一个Sn）</vt:lpstr>
      <vt:lpstr>模拟结果——30ps</vt:lpstr>
      <vt:lpstr>模拟结果——100ps</vt:lpstr>
      <vt:lpstr>Ti——间隙位</vt:lpstr>
      <vt:lpstr>模拟结果——30ps</vt:lpstr>
      <vt:lpstr>Pb——取代位 （一个Pb替换一个Sn并去掉一个O）</vt:lpstr>
      <vt:lpstr>模拟结果——30ps</vt:lpstr>
      <vt:lpstr>模拟结果——100ps</vt:lpstr>
      <vt:lpstr>目前存在的问题与难点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容瑞文</dc:creator>
  <cp:lastModifiedBy>容瑞文</cp:lastModifiedBy>
  <cp:revision>15</cp:revision>
  <dcterms:created xsi:type="dcterms:W3CDTF">2025-02-19T17:40:16Z</dcterms:created>
  <dcterms:modified xsi:type="dcterms:W3CDTF">2025-02-26T16:49:40Z</dcterms:modified>
</cp:coreProperties>
</file>